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2" r:id="rId2"/>
    <p:sldId id="478" r:id="rId3"/>
    <p:sldId id="491" r:id="rId4"/>
    <p:sldId id="502" r:id="rId5"/>
    <p:sldId id="515" r:id="rId6"/>
    <p:sldId id="503" r:id="rId7"/>
    <p:sldId id="504" r:id="rId8"/>
    <p:sldId id="512" r:id="rId9"/>
    <p:sldId id="517" r:id="rId10"/>
    <p:sldId id="516" r:id="rId11"/>
    <p:sldId id="519" r:id="rId12"/>
    <p:sldId id="505" r:id="rId13"/>
    <p:sldId id="513" r:id="rId14"/>
    <p:sldId id="514" r:id="rId15"/>
    <p:sldId id="25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-guro" initials="h" lastIdx="1" clrIdx="0">
    <p:extLst>
      <p:ext uri="{19B8F6BF-5375-455C-9EA6-DF929625EA0E}">
        <p15:presenceInfo xmlns:p15="http://schemas.microsoft.com/office/powerpoint/2012/main" userId="hi-gu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2B0"/>
    <a:srgbClr val="E7E6E6"/>
    <a:srgbClr val="A7C6E5"/>
    <a:srgbClr val="FFFFFF"/>
    <a:srgbClr val="FFCCCC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F605E-4EE3-44BB-B612-5F80701AE4C5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71211-A1FF-4825-87AD-47D41544B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0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via.placeholder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ia.placeholder.com/150/ff0000/000000?text=Exampl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4447957" y="2490281"/>
            <a:ext cx="3296095" cy="1969770"/>
            <a:chOff x="4447957" y="1767838"/>
            <a:chExt cx="3296095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447957" y="1767838"/>
              <a:ext cx="3296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221019_</a:t>
              </a:r>
              <a:r>
                <a:rPr lang="ko-KR" altLang="en-US" sz="3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박준현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778991" y="2537279"/>
              <a:ext cx="26340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</a:t>
              </a:r>
              <a:endParaRPr lang="ko-KR" altLang="en-US" sz="7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"/>
    </mc:Choice>
    <mc:Fallback xmlns="">
      <p:transition spd="slow" advTm="72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 input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 (1)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15635" y="1014533"/>
            <a:ext cx="5680365" cy="4950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[text]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사용자로부터 한 줄의 텍스트를 입력 받을 수 있는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[password]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사용자로부터 비밀번호를 입력 받을 수 있는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받은 문자나 숫자 대신 기호로 표시됨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[radio]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옵션 중 단 하나의 옵션만 선택 가능한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[checkbox]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버튼과 달리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옵션을 선택 가능한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[submit]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받은 데이터를 서버에 제출하는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속성 값으로 버튼의 텍스트를 변경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[reset]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입력된 데이터를 초기화 시키는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잘 사용하지 않는 추세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8189A-6344-EBBB-89B6-19717CB4FD70}"/>
              </a:ext>
            </a:extLst>
          </p:cNvPr>
          <p:cNvSpPr txBox="1"/>
          <p:nvPr/>
        </p:nvSpPr>
        <p:spPr>
          <a:xfrm>
            <a:off x="5202925" y="2980614"/>
            <a:ext cx="4431483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요소들의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값이 같아야 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값은 데이터가 전송 될 때의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checked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속성으로 미리 선택되어 있는 옵션으로 지정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BC460D84-2D58-3B16-56D7-EB90A0CE3069}"/>
              </a:ext>
            </a:extLst>
          </p:cNvPr>
          <p:cNvSpPr/>
          <p:nvPr/>
        </p:nvSpPr>
        <p:spPr>
          <a:xfrm rot="10800000">
            <a:off x="4470568" y="2838906"/>
            <a:ext cx="302767" cy="117103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6D87EE4-EAA5-B9BA-FA40-A238FF11FC89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>
            <a:off x="4773335" y="3424422"/>
            <a:ext cx="42959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901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5.3 input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 (2)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15635" y="1014533"/>
            <a:ext cx="5680365" cy="5088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[email]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입력할 수 있도록 하는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양식대로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입력되지 않으면 제출되지 않음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[url]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입력할 수 있도록 하는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양식이 입력되지 않으면 제출되지 않음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[number]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숫자를 입력할 수 있도록 하는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우측에 숫자의 크기를 조절할 수 있는 상하 버튼이 생김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속성 값으로 숫자의 최소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값 설정 가능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[date]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날짜를 입력할 수 있도록 하는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속성 값으로 날짜 선택에 제한 값 설정 가능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[color]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색상을 고를 수 있는 타입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16B51-F25D-4B00-1673-9A8B4288EF06}"/>
              </a:ext>
            </a:extLst>
          </p:cNvPr>
          <p:cNvSpPr txBox="1"/>
          <p:nvPr/>
        </p:nvSpPr>
        <p:spPr>
          <a:xfrm>
            <a:off x="5353926" y="4163543"/>
            <a:ext cx="5459483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값으로 초기 값을 지정할 수 있음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number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숫자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date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yyyy-mm-dd, color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#000000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양식을 지켜야 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C7530FF-A6CF-A84B-1DBA-E424597534B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008224" y="4468851"/>
            <a:ext cx="34570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7898CACF-8FD0-8784-636D-3F7B394AC5A7}"/>
              </a:ext>
            </a:extLst>
          </p:cNvPr>
          <p:cNvSpPr/>
          <p:nvPr/>
        </p:nvSpPr>
        <p:spPr>
          <a:xfrm rot="10800000">
            <a:off x="4713846" y="3166077"/>
            <a:ext cx="302767" cy="2605549"/>
          </a:xfrm>
          <a:prstGeom prst="leftBrace">
            <a:avLst>
              <a:gd name="adj1" fmla="val 8333"/>
              <a:gd name="adj2" fmla="val 4967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7475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5.4 form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15635" y="1014532"/>
            <a:ext cx="4752109" cy="48628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"test.html"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"get"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userId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아이디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"text"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userId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userId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userPassword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비밀번호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"password"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userPassword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userPassword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성별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"male"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남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"radio"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"male"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"gender"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"male"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checked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"female"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"radio"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"female"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"gender"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"female"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취미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독서</a:t>
            </a: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"checkbox"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"hobby1"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"read"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영화 감상</a:t>
            </a: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"checkbox"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"hobby2"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"watch"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"submit"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AA9140-0682-A2E3-75C3-58DA1BDF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45" y="2407742"/>
            <a:ext cx="2562225" cy="20764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EC8F22-8A4C-4298-22D3-877507083216}"/>
              </a:ext>
            </a:extLst>
          </p:cNvPr>
          <p:cNvSpPr/>
          <p:nvPr/>
        </p:nvSpPr>
        <p:spPr>
          <a:xfrm>
            <a:off x="5528345" y="1279238"/>
            <a:ext cx="5922628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get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제출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?userId=hoho&amp;userPassword=1234&amp;gender=male&amp;hobby1=read&amp;hobby2=watch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E1F66D-0E54-3B20-7395-B132D1DC073B}"/>
              </a:ext>
            </a:extLst>
          </p:cNvPr>
          <p:cNvSpPr/>
          <p:nvPr/>
        </p:nvSpPr>
        <p:spPr>
          <a:xfrm>
            <a:off x="741027" y="1208492"/>
            <a:ext cx="3067575" cy="620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8DC81A-D863-3A4E-C492-A73BD679C13D}"/>
              </a:ext>
            </a:extLst>
          </p:cNvPr>
          <p:cNvSpPr/>
          <p:nvPr/>
        </p:nvSpPr>
        <p:spPr>
          <a:xfrm>
            <a:off x="741026" y="1971927"/>
            <a:ext cx="4074255" cy="620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F991AE-C709-B0CD-E1B1-4EFFF6931F63}"/>
              </a:ext>
            </a:extLst>
          </p:cNvPr>
          <p:cNvSpPr/>
          <p:nvPr/>
        </p:nvSpPr>
        <p:spPr>
          <a:xfrm>
            <a:off x="741025" y="2720018"/>
            <a:ext cx="4317536" cy="1113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057597-5470-7722-FFD1-67B74AC96916}"/>
              </a:ext>
            </a:extLst>
          </p:cNvPr>
          <p:cNvSpPr/>
          <p:nvPr/>
        </p:nvSpPr>
        <p:spPr>
          <a:xfrm>
            <a:off x="741025" y="3954561"/>
            <a:ext cx="3545749" cy="1406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2F2C957-A23E-4EA4-9873-05376BE02FAD}"/>
              </a:ext>
            </a:extLst>
          </p:cNvPr>
          <p:cNvCxnSpPr/>
          <p:nvPr/>
        </p:nvCxnSpPr>
        <p:spPr>
          <a:xfrm>
            <a:off x="5670958" y="1879293"/>
            <a:ext cx="8892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3FFE65-0107-712C-4D1C-43F3DC7742A6}"/>
              </a:ext>
            </a:extLst>
          </p:cNvPr>
          <p:cNvCxnSpPr>
            <a:cxnSpLocks/>
          </p:cNvCxnSpPr>
          <p:nvPr/>
        </p:nvCxnSpPr>
        <p:spPr>
          <a:xfrm>
            <a:off x="6711193" y="1870904"/>
            <a:ext cx="13793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E547113-3542-F94A-CCDA-AD32AF089923}"/>
              </a:ext>
            </a:extLst>
          </p:cNvPr>
          <p:cNvCxnSpPr>
            <a:cxnSpLocks/>
          </p:cNvCxnSpPr>
          <p:nvPr/>
        </p:nvCxnSpPr>
        <p:spPr>
          <a:xfrm>
            <a:off x="8214221" y="1868187"/>
            <a:ext cx="9213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F2FD9E9-8A3C-568E-BACD-6E22F57C1CA2}"/>
              </a:ext>
            </a:extLst>
          </p:cNvPr>
          <p:cNvCxnSpPr>
            <a:cxnSpLocks/>
          </p:cNvCxnSpPr>
          <p:nvPr/>
        </p:nvCxnSpPr>
        <p:spPr>
          <a:xfrm>
            <a:off x="9264243" y="1868187"/>
            <a:ext cx="9213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3A903F9-E2D5-EFA3-A104-9D8295ADCFAD}"/>
              </a:ext>
            </a:extLst>
          </p:cNvPr>
          <p:cNvCxnSpPr>
            <a:cxnSpLocks/>
          </p:cNvCxnSpPr>
          <p:nvPr/>
        </p:nvCxnSpPr>
        <p:spPr>
          <a:xfrm>
            <a:off x="10322654" y="1868187"/>
            <a:ext cx="10444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6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5.5 form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15635" y="1014532"/>
            <a:ext cx="4705005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"test.html"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"get"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 form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legend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"city"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거주 지역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"city"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"city"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"3"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multiple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seoul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selected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서울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incheon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인천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daegu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대구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jeju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제주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option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"info"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간단한 소개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"info"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"info"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"30"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rows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"10"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"submit"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전송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248E5A-55CA-277F-50C3-E5DF249B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45" y="2113907"/>
            <a:ext cx="2686050" cy="31813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203910-A68D-73B7-B586-04BD5DA5F79C}"/>
              </a:ext>
            </a:extLst>
          </p:cNvPr>
          <p:cNvSpPr/>
          <p:nvPr/>
        </p:nvSpPr>
        <p:spPr>
          <a:xfrm>
            <a:off x="5528345" y="1279238"/>
            <a:ext cx="5922628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get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제출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?city=seoul&amp;city=daegu&amp;info=aaaaa</a:t>
            </a:r>
            <a:endParaRPr lang="en-US" altLang="ko-KR" sz="1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76EDDD-8F03-255A-C3FA-34AC0EFD2062}"/>
              </a:ext>
            </a:extLst>
          </p:cNvPr>
          <p:cNvCxnSpPr>
            <a:cxnSpLocks/>
          </p:cNvCxnSpPr>
          <p:nvPr/>
        </p:nvCxnSpPr>
        <p:spPr>
          <a:xfrm>
            <a:off x="5670958" y="1879293"/>
            <a:ext cx="7298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01B48F-24DF-D8D3-6A1B-3E5479FEDCFE}"/>
              </a:ext>
            </a:extLst>
          </p:cNvPr>
          <p:cNvCxnSpPr>
            <a:cxnSpLocks/>
          </p:cNvCxnSpPr>
          <p:nvPr/>
        </p:nvCxnSpPr>
        <p:spPr>
          <a:xfrm>
            <a:off x="6535024" y="1870904"/>
            <a:ext cx="7801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7716EEF-2C80-9CF4-DE4F-8630198D9F9E}"/>
              </a:ext>
            </a:extLst>
          </p:cNvPr>
          <p:cNvCxnSpPr>
            <a:cxnSpLocks/>
          </p:cNvCxnSpPr>
          <p:nvPr/>
        </p:nvCxnSpPr>
        <p:spPr>
          <a:xfrm>
            <a:off x="7424257" y="1868187"/>
            <a:ext cx="7801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1E8A61-9FAF-A221-B85E-E19C60C7C2E5}"/>
              </a:ext>
            </a:extLst>
          </p:cNvPr>
          <p:cNvSpPr/>
          <p:nvPr/>
        </p:nvSpPr>
        <p:spPr>
          <a:xfrm>
            <a:off x="868463" y="1519132"/>
            <a:ext cx="3250532" cy="13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88C6EC-6312-EECB-5828-611B65E62B77}"/>
              </a:ext>
            </a:extLst>
          </p:cNvPr>
          <p:cNvSpPr/>
          <p:nvPr/>
        </p:nvSpPr>
        <p:spPr>
          <a:xfrm>
            <a:off x="868463" y="3021241"/>
            <a:ext cx="4173320" cy="653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14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5.6 form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15635" y="836644"/>
            <a:ext cx="5777347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"test.html"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userName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b="0" dirty="0">
                <a:solidFill>
                  <a:srgbClr val="F8F8F0"/>
                </a:solidFill>
                <a:effectLst/>
                <a:latin typeface="Consolas" panose="020B0609020204030204" pitchFamily="49" charset="0"/>
              </a:rPr>
              <a:t>사용자 이름 </a:t>
            </a:r>
            <a:r>
              <a:rPr lang="en-US" altLang="ko-KR" sz="1000" b="0" dirty="0">
                <a:solidFill>
                  <a:srgbClr val="F8F8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b="0" dirty="0">
                <a:solidFill>
                  <a:srgbClr val="F3FF52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userName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userName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autofocus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required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userEmail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이메일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"email"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userEmail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userEmail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autocomplete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"off"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userUrl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웹 사이트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"url"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userUrl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userUrl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이메일을 입력하세요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"order"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주문 수량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"number"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"order"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"order"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"1"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"10"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"5"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calender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마감일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"date"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calender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calender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"2022-09-11"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userColor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색 선택 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"color"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userColor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userColor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"#ff0000"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"submit"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전송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"reset"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0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81EBFE-75A4-82AA-98FD-3C4676F83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72" y="2704748"/>
            <a:ext cx="2838450" cy="2228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012899-D32D-737B-65A9-B3E06E211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81" y="2561795"/>
            <a:ext cx="1833326" cy="5281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A1AC02-BBB4-22E8-6D3A-4BB18DC47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281" y="3284210"/>
            <a:ext cx="2592153" cy="4552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28701A-A07E-1CDE-CD63-CEC5CED63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606" y="3929355"/>
            <a:ext cx="1651208" cy="4735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524B9E-677B-5A02-D1D6-2E4C1C353D01}"/>
              </a:ext>
            </a:extLst>
          </p:cNvPr>
          <p:cNvSpPr/>
          <p:nvPr/>
        </p:nvSpPr>
        <p:spPr>
          <a:xfrm>
            <a:off x="6269372" y="1279238"/>
            <a:ext cx="5844331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get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제출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?userName=hoho&amp;userEmail=asg%40naver&amp;userUrl=http%3A%2F%2Fnaver.com&amp;order=5&amp;calender=2022-09-11&amp;userColor=%23ff0000</a:t>
            </a:r>
            <a:endParaRPr lang="en-US" altLang="ko-KR" sz="1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BF02337-9D4A-C1A9-3FB7-15B254997D63}"/>
              </a:ext>
            </a:extLst>
          </p:cNvPr>
          <p:cNvCxnSpPr>
            <a:cxnSpLocks/>
          </p:cNvCxnSpPr>
          <p:nvPr/>
        </p:nvCxnSpPr>
        <p:spPr>
          <a:xfrm>
            <a:off x="6411985" y="1879293"/>
            <a:ext cx="11548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4B6A164-35BF-6787-0D5B-17AAF4071172}"/>
              </a:ext>
            </a:extLst>
          </p:cNvPr>
          <p:cNvCxnSpPr>
            <a:cxnSpLocks/>
          </p:cNvCxnSpPr>
          <p:nvPr/>
        </p:nvCxnSpPr>
        <p:spPr>
          <a:xfrm>
            <a:off x="7726261" y="1879293"/>
            <a:ext cx="16610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5B748E-B015-B9E5-D188-63140B1B9FB8}"/>
              </a:ext>
            </a:extLst>
          </p:cNvPr>
          <p:cNvCxnSpPr>
            <a:cxnSpLocks/>
          </p:cNvCxnSpPr>
          <p:nvPr/>
        </p:nvCxnSpPr>
        <p:spPr>
          <a:xfrm>
            <a:off x="9513116" y="1880850"/>
            <a:ext cx="24999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74E5C9D-0BE7-4023-ED11-3B306A9BD705}"/>
              </a:ext>
            </a:extLst>
          </p:cNvPr>
          <p:cNvCxnSpPr>
            <a:cxnSpLocks/>
          </p:cNvCxnSpPr>
          <p:nvPr/>
        </p:nvCxnSpPr>
        <p:spPr>
          <a:xfrm>
            <a:off x="6476301" y="2154297"/>
            <a:ext cx="578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F2724B7-4CFE-D817-2861-915ABA342043}"/>
              </a:ext>
            </a:extLst>
          </p:cNvPr>
          <p:cNvCxnSpPr>
            <a:cxnSpLocks/>
          </p:cNvCxnSpPr>
          <p:nvPr/>
        </p:nvCxnSpPr>
        <p:spPr>
          <a:xfrm>
            <a:off x="7172587" y="2154022"/>
            <a:ext cx="1493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CC3FCC6-B5BE-DB9D-77B1-CD272F0AF9A8}"/>
              </a:ext>
            </a:extLst>
          </p:cNvPr>
          <p:cNvCxnSpPr>
            <a:cxnSpLocks/>
          </p:cNvCxnSpPr>
          <p:nvPr/>
        </p:nvCxnSpPr>
        <p:spPr>
          <a:xfrm>
            <a:off x="8808440" y="2154022"/>
            <a:ext cx="14848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9AF698-C06A-7B81-38B9-5A2C12981519}"/>
              </a:ext>
            </a:extLst>
          </p:cNvPr>
          <p:cNvSpPr/>
          <p:nvPr/>
        </p:nvSpPr>
        <p:spPr>
          <a:xfrm>
            <a:off x="885241" y="1189319"/>
            <a:ext cx="4508880" cy="622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B73971-16C9-7301-9ECB-387F175A2A3A}"/>
              </a:ext>
            </a:extLst>
          </p:cNvPr>
          <p:cNvSpPr/>
          <p:nvPr/>
        </p:nvSpPr>
        <p:spPr>
          <a:xfrm>
            <a:off x="885241" y="1947466"/>
            <a:ext cx="4676660" cy="622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15B2A7F-8B14-310B-3909-E6527147C514}"/>
              </a:ext>
            </a:extLst>
          </p:cNvPr>
          <p:cNvSpPr/>
          <p:nvPr/>
        </p:nvSpPr>
        <p:spPr>
          <a:xfrm>
            <a:off x="885240" y="2705613"/>
            <a:ext cx="5210759" cy="622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299D8A-E5B1-BC4D-6F98-EC9046517F5B}"/>
              </a:ext>
            </a:extLst>
          </p:cNvPr>
          <p:cNvSpPr/>
          <p:nvPr/>
        </p:nvSpPr>
        <p:spPr>
          <a:xfrm>
            <a:off x="885240" y="3463760"/>
            <a:ext cx="5210759" cy="622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B287B3-9069-203C-BE2D-BE64BB93FACC}"/>
              </a:ext>
            </a:extLst>
          </p:cNvPr>
          <p:cNvSpPr/>
          <p:nvPr/>
        </p:nvSpPr>
        <p:spPr>
          <a:xfrm>
            <a:off x="885239" y="4230296"/>
            <a:ext cx="5210759" cy="622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233DA4-912D-46AF-151E-D655F675D920}"/>
              </a:ext>
            </a:extLst>
          </p:cNvPr>
          <p:cNvSpPr/>
          <p:nvPr/>
        </p:nvSpPr>
        <p:spPr>
          <a:xfrm>
            <a:off x="885240" y="4986393"/>
            <a:ext cx="4508882" cy="622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C6E85FC1-DB2C-FB4C-822F-BB760B55967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099432" y="2825867"/>
            <a:ext cx="287849" cy="45348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984CD2C-C9AF-88AC-1352-A38BEF885B8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34275" y="3726779"/>
            <a:ext cx="460331" cy="43933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A53D47-C159-DF70-AFB1-A6B98B0EF33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741327" y="3506662"/>
            <a:ext cx="645954" cy="51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4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17090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 배운 내용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18406" y="875239"/>
            <a:ext cx="5392190" cy="5375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form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77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a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15635" y="1014532"/>
            <a:ext cx="5162205" cy="45550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&lt;!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lang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ko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charset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"UTF-8"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http-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equiv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"X-UA-Compatible"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"IE=edge"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"viewport"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"width=device-width, initial-scale=1.0"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하이퍼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텍스트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특정 위치로 이동합니다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"https://www.naver.com/"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이동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"https://www.daum.net/"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"_blank"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다음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으로 이동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/tiger.jpg"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"_blank"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이미지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이동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"lorem"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 ipsum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span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Cum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accusamus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optio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temporibus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laborum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veritatis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dicta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delectus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quae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perferendis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iusto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ad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commodi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quis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labore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porro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rerum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quo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assumenda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Est,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praesentium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sequi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~~ dummy text ~~</a:t>
            </a: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"#lorem"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로렘으로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이동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합니다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"#"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최상단으로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이동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합니다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821DDD-1E06-30FB-DEE7-7EBB14409045}"/>
              </a:ext>
            </a:extLst>
          </p:cNvPr>
          <p:cNvSpPr/>
          <p:nvPr/>
        </p:nvSpPr>
        <p:spPr>
          <a:xfrm>
            <a:off x="5952471" y="1014534"/>
            <a:ext cx="557400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이미지의 경로를 입력하여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해당 이미지로 이동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#id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명을 입력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지정된 위치로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지정하지 않아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 상단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(html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952471" y="2523462"/>
            <a:ext cx="3679581" cy="3614905"/>
            <a:chOff x="5952471" y="2551771"/>
            <a:chExt cx="3679581" cy="3614905"/>
          </a:xfrm>
        </p:grpSpPr>
        <p:pic>
          <p:nvPicPr>
            <p:cNvPr id="13" name="5381262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5952471" y="2828770"/>
              <a:ext cx="3679581" cy="333790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8821DDD-1E06-30FB-DEE7-7EBB14409045}"/>
                </a:ext>
              </a:extLst>
            </p:cNvPr>
            <p:cNvSpPr/>
            <p:nvPr/>
          </p:nvSpPr>
          <p:spPr>
            <a:xfrm>
              <a:off x="5952471" y="2551771"/>
              <a:ext cx="367958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동영상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F210A9-32F0-0127-0E35-A0A08FABD528}"/>
              </a:ext>
            </a:extLst>
          </p:cNvPr>
          <p:cNvSpPr/>
          <p:nvPr/>
        </p:nvSpPr>
        <p:spPr>
          <a:xfrm>
            <a:off x="1083115" y="4589995"/>
            <a:ext cx="1086507" cy="123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F210A9-32F0-0127-0E35-A0A08FABD528}"/>
              </a:ext>
            </a:extLst>
          </p:cNvPr>
          <p:cNvSpPr/>
          <p:nvPr/>
        </p:nvSpPr>
        <p:spPr>
          <a:xfrm>
            <a:off x="1083114" y="4724427"/>
            <a:ext cx="737373" cy="149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F210A9-32F0-0127-0E35-A0A08FABD528}"/>
              </a:ext>
            </a:extLst>
          </p:cNvPr>
          <p:cNvSpPr/>
          <p:nvPr/>
        </p:nvSpPr>
        <p:spPr>
          <a:xfrm>
            <a:off x="1083114" y="3826748"/>
            <a:ext cx="2225351" cy="13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F210A9-32F0-0127-0E35-A0A08FABD528}"/>
              </a:ext>
            </a:extLst>
          </p:cNvPr>
          <p:cNvSpPr/>
          <p:nvPr/>
        </p:nvSpPr>
        <p:spPr>
          <a:xfrm>
            <a:off x="495680" y="1226107"/>
            <a:ext cx="1050487" cy="157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구부러진 연결선 20"/>
          <p:cNvCxnSpPr>
            <a:stCxn id="16" idx="1"/>
            <a:endCxn id="18" idx="1"/>
          </p:cNvCxnSpPr>
          <p:nvPr/>
        </p:nvCxnSpPr>
        <p:spPr>
          <a:xfrm rot="10800000">
            <a:off x="1083115" y="3891804"/>
            <a:ext cx="1" cy="759853"/>
          </a:xfrm>
          <a:prstGeom prst="curved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17" idx="1"/>
            <a:endCxn id="19" idx="1"/>
          </p:cNvCxnSpPr>
          <p:nvPr/>
        </p:nvCxnSpPr>
        <p:spPr>
          <a:xfrm rot="10800000">
            <a:off x="495680" y="1305078"/>
            <a:ext cx="587434" cy="3494164"/>
          </a:xfrm>
          <a:prstGeom prst="curvedConnector3">
            <a:avLst>
              <a:gd name="adj1" fmla="val 13891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365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img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15635" y="1014532"/>
            <a:ext cx="6043354" cy="36317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&lt;!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lang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ko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charset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"UTF-8"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http-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equiv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"X-UA-Compatible"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"IE=edge"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"viewport"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"width=device-width, initial-scale=1.0"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태그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호랑이 사진 입니다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"img/tiger.jpg"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호랑이 사진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"200px"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"tiger.jpg"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호랑이 사진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"200px"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place holder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"https://via.placeholder.com/150x200"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"place holder"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"https://via.placeholder.com/150/ff0000"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"place holder"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"https://via.placeholder.com/150/ff0000/000000"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"place holder"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"https://via.placeholder.com/150/ff0000/000000?text=Example"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"place holder"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821DDD-1E06-30FB-DEE7-7EBB14409045}"/>
              </a:ext>
            </a:extLst>
          </p:cNvPr>
          <p:cNvSpPr/>
          <p:nvPr/>
        </p:nvSpPr>
        <p:spPr>
          <a:xfrm>
            <a:off x="6700057" y="1014534"/>
            <a:ext cx="4826415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img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필수 속성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src :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주소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명시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alt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출력에 오류가 있을 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대체로 보여지는 설명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명시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이미지는 원본 이미지의 비율을 유지하는 것이 좋음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width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height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속성 중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하나만 지정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원본 이미지의 비율을 유지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이미지를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821DDD-1E06-30FB-DEE7-7EBB14409045}"/>
              </a:ext>
            </a:extLst>
          </p:cNvPr>
          <p:cNvSpPr/>
          <p:nvPr/>
        </p:nvSpPr>
        <p:spPr>
          <a:xfrm>
            <a:off x="6700056" y="3355647"/>
            <a:ext cx="482641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place holder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dummy img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생성해주는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place holder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https://via.placeholder.com/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주소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뒤에 이미지의 크기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순으로 지정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42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 img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5" y="1171928"/>
            <a:ext cx="5785511" cy="43643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D2836-5407-1D01-A8BC-ADD32795A54F}"/>
              </a:ext>
            </a:extLst>
          </p:cNvPr>
          <p:cNvSpPr/>
          <p:nvPr/>
        </p:nvSpPr>
        <p:spPr>
          <a:xfrm>
            <a:off x="434720" y="2104085"/>
            <a:ext cx="2882057" cy="128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F210A9-32F0-0127-0E35-A0A08FABD528}"/>
              </a:ext>
            </a:extLst>
          </p:cNvPr>
          <p:cNvSpPr/>
          <p:nvPr/>
        </p:nvSpPr>
        <p:spPr>
          <a:xfrm>
            <a:off x="409781" y="3566129"/>
            <a:ext cx="5766426" cy="1862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D28B676-0C15-62EC-B5E2-00F037E2B4BE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 flipV="1">
            <a:off x="6176207" y="4497169"/>
            <a:ext cx="291093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821DDD-1E06-30FB-DEE7-7EBB14409045}"/>
              </a:ext>
            </a:extLst>
          </p:cNvPr>
          <p:cNvSpPr/>
          <p:nvPr/>
        </p:nvSpPr>
        <p:spPr>
          <a:xfrm>
            <a:off x="6467300" y="2437536"/>
            <a:ext cx="482641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 이미지를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경로가 잘못되어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 값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입력한 텍스트를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821DDD-1E06-30FB-DEE7-7EBB14409045}"/>
              </a:ext>
            </a:extLst>
          </p:cNvPr>
          <p:cNvSpPr/>
          <p:nvPr/>
        </p:nvSpPr>
        <p:spPr>
          <a:xfrm>
            <a:off x="6467300" y="3620006"/>
            <a:ext cx="50759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크기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색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폰트 색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?text=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순으로 주소 뒤에 추가                      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순서가 중요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아닌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?text=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연결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https://via.placeholder.com/150/ff0000/000000?text=Example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150x150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배경색은 빨간색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색은 검은색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Example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아무 의미 없는 이미지를 생성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D28B676-0C15-62EC-B5E2-00F037E2B4BE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3316777" y="2742844"/>
            <a:ext cx="3150523" cy="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6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table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15635" y="1014533"/>
            <a:ext cx="4821383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&lt;!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lang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ko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charset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"UTF-8"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http-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equiv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"X-UA-Compatible"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"IE=edge"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"viewport"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"width=device-width, initial-scale=1.0"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table 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태그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F44747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"1"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번호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과일명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수량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사과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키위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tfoot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colspan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총 수량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15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tfoot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821DDD-1E06-30FB-DEE7-7EBB14409045}"/>
              </a:ext>
            </a:extLst>
          </p:cNvPr>
          <p:cNvSpPr/>
          <p:nvPr/>
        </p:nvSpPr>
        <p:spPr>
          <a:xfrm>
            <a:off x="5952471" y="1014534"/>
            <a:ext cx="5574002" cy="204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	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행을 생성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태그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행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열에 데이터를 입력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태그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th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데이터는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bold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체와 가운데 정렬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기본 설정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td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열에 데이터를 입력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태그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rowspan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값 만큼의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행을 합치는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colspan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값 만큼의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열을 합치는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373A7-1FFC-C65D-6945-E29C1CCD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71" y="3219263"/>
            <a:ext cx="1882846" cy="23783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6BFF24-78C5-6199-502B-6F9B962CD1B4}"/>
              </a:ext>
            </a:extLst>
          </p:cNvPr>
          <p:cNvSpPr/>
          <p:nvPr/>
        </p:nvSpPr>
        <p:spPr>
          <a:xfrm>
            <a:off x="758689" y="2891098"/>
            <a:ext cx="2991190" cy="758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878CDC7-84AC-B753-99E3-CA9F57A76D20}"/>
              </a:ext>
            </a:extLst>
          </p:cNvPr>
          <p:cNvCxnSpPr>
            <a:cxnSpLocks/>
            <a:stCxn id="10" idx="3"/>
            <a:endCxn id="42" idx="1"/>
          </p:cNvCxnSpPr>
          <p:nvPr/>
        </p:nvCxnSpPr>
        <p:spPr>
          <a:xfrm>
            <a:off x="3749879" y="3270155"/>
            <a:ext cx="2171985" cy="107757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24A351-5408-8EA2-5FF3-848AC18E6F9E}"/>
              </a:ext>
            </a:extLst>
          </p:cNvPr>
          <p:cNvSpPr/>
          <p:nvPr/>
        </p:nvSpPr>
        <p:spPr>
          <a:xfrm>
            <a:off x="758689" y="3665989"/>
            <a:ext cx="2630463" cy="1179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8969DE0-BC5C-D8F3-561C-A33AC70A975E}"/>
              </a:ext>
            </a:extLst>
          </p:cNvPr>
          <p:cNvCxnSpPr>
            <a:cxnSpLocks/>
            <a:stCxn id="21" idx="3"/>
            <a:endCxn id="40" idx="1"/>
          </p:cNvCxnSpPr>
          <p:nvPr/>
        </p:nvCxnSpPr>
        <p:spPr>
          <a:xfrm>
            <a:off x="3389152" y="4255957"/>
            <a:ext cx="2527886" cy="539859"/>
          </a:xfrm>
          <a:prstGeom prst="bentConnector3">
            <a:avLst>
              <a:gd name="adj1" fmla="val 3606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310A8D-ABA2-BF83-3750-05F0C1585FB8}"/>
              </a:ext>
            </a:extLst>
          </p:cNvPr>
          <p:cNvSpPr/>
          <p:nvPr/>
        </p:nvSpPr>
        <p:spPr>
          <a:xfrm>
            <a:off x="758689" y="4871760"/>
            <a:ext cx="2823410" cy="748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9FBFE0AF-9461-8F12-04BF-DA67F0A04809}"/>
              </a:ext>
            </a:extLst>
          </p:cNvPr>
          <p:cNvSpPr/>
          <p:nvPr/>
        </p:nvSpPr>
        <p:spPr>
          <a:xfrm>
            <a:off x="5921864" y="5114440"/>
            <a:ext cx="142613" cy="27973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019DF6-8C33-CF79-4A68-3FFC899660DF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582099" y="5243119"/>
            <a:ext cx="2339765" cy="111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98E8FCBD-7C8B-21E9-3B82-B72824D991EE}"/>
              </a:ext>
            </a:extLst>
          </p:cNvPr>
          <p:cNvSpPr/>
          <p:nvPr/>
        </p:nvSpPr>
        <p:spPr>
          <a:xfrm>
            <a:off x="5917038" y="4512374"/>
            <a:ext cx="149930" cy="566883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AD6E5EBD-C025-D97D-A140-B527DEF52EB8}"/>
              </a:ext>
            </a:extLst>
          </p:cNvPr>
          <p:cNvSpPr/>
          <p:nvPr/>
        </p:nvSpPr>
        <p:spPr>
          <a:xfrm>
            <a:off x="5921864" y="4207867"/>
            <a:ext cx="142613" cy="27973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773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iframe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15635" y="1014532"/>
            <a:ext cx="6434052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&lt;!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DOCTYPE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lang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ko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charset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"UTF-8"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http-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equiv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"X-UA-Compatible"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"IE=edge"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"viewport"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"width=device-width, initial-scale=1.0"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iframe 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태그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iframe</a:t>
            </a:r>
            <a:r>
              <a:rPr lang="ko-KR" altLang="en-US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입니다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iframe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"http://wah.or.kr"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"here"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"100%"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"500px"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frameborder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"0"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iframe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"https://www.lipsum.com/"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"here"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 ipsum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iframe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ttps://www.google.com/maps/embed?pb=!1m18!1m12!1m3!1d2662.5855252305837!2d126.93093045581837!3d37.47569685279502!2m3!1f0!2f0!3f0!3m2!1i1024!2i768!4f13.1!3m3!1m2!1s0x357c9fc277371909%3A0x7cef9f3354773fb9!2z7ZiE64yA7JWE7YyM7Yq4MTA264-Z!5e0!3m2!1sko!2skr!4v1666154871234!5m2!1sko!2skr"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"400"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"300"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"border:0;"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allowfullscreen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loading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"lazy"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000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referrerpolicy</a:t>
            </a:r>
            <a: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00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"no-referrer-when-downgrade"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iframe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body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000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00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000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821DDD-1E06-30FB-DEE7-7EBB14409045}"/>
              </a:ext>
            </a:extLst>
          </p:cNvPr>
          <p:cNvSpPr/>
          <p:nvPr/>
        </p:nvSpPr>
        <p:spPr>
          <a:xfrm>
            <a:off x="7074131" y="1014534"/>
            <a:ext cx="445234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iframe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현재 페이지에 다른 페이지를 불러올 때 사용하는 태그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광고나 지도를 인용할 때 자주 사용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직접 작성한 페이지를 불러오는 것은 괜찮지만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	      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외부 페이지를 인용하는 것은 좋지 않음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F210A9-32F0-0127-0E35-A0A08FABD528}"/>
              </a:ext>
            </a:extLst>
          </p:cNvPr>
          <p:cNvSpPr/>
          <p:nvPr/>
        </p:nvSpPr>
        <p:spPr>
          <a:xfrm>
            <a:off x="3089407" y="3043675"/>
            <a:ext cx="867451" cy="131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F210A9-32F0-0127-0E35-A0A08FABD528}"/>
              </a:ext>
            </a:extLst>
          </p:cNvPr>
          <p:cNvSpPr/>
          <p:nvPr/>
        </p:nvSpPr>
        <p:spPr>
          <a:xfrm>
            <a:off x="2585258" y="2882419"/>
            <a:ext cx="723207" cy="161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stCxn id="12" idx="0"/>
            <a:endCxn id="13" idx="0"/>
          </p:cNvCxnSpPr>
          <p:nvPr/>
        </p:nvCxnSpPr>
        <p:spPr>
          <a:xfrm rot="16200000" flipV="1">
            <a:off x="3154370" y="2674911"/>
            <a:ext cx="161256" cy="576271"/>
          </a:xfrm>
          <a:prstGeom prst="curvedConnector3">
            <a:avLst>
              <a:gd name="adj1" fmla="val 2417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7074131" y="2681100"/>
            <a:ext cx="3258590" cy="3469086"/>
            <a:chOff x="7074130" y="2463642"/>
            <a:chExt cx="3258590" cy="3469086"/>
          </a:xfrm>
        </p:grpSpPr>
        <p:pic>
          <p:nvPicPr>
            <p:cNvPr id="11" name="820496A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7074131" y="2740641"/>
              <a:ext cx="3258589" cy="3192087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8821DDD-1E06-30FB-DEE7-7EBB14409045}"/>
                </a:ext>
              </a:extLst>
            </p:cNvPr>
            <p:cNvSpPr/>
            <p:nvPr/>
          </p:nvSpPr>
          <p:spPr>
            <a:xfrm>
              <a:off x="7074130" y="2463642"/>
              <a:ext cx="32585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동영상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821DDD-1E06-30FB-DEE7-7EBB14409045}"/>
              </a:ext>
            </a:extLst>
          </p:cNvPr>
          <p:cNvSpPr/>
          <p:nvPr/>
        </p:nvSpPr>
        <p:spPr>
          <a:xfrm>
            <a:off x="1190745" y="4961440"/>
            <a:ext cx="4883831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a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태그에서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특징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※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속성 값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속성 값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일치하는 곳에 링크를 이동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65395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form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15635" y="892973"/>
            <a:ext cx="10204827" cy="536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[form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사용자로부터 입력을 받을 수 있는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폼을 정의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때 사용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제출 될 때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도착할 페이지를 명시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속성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method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서버로 제출될 때 사용되는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메서드를 명시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속성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[method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두가지 방식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get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  </a:t>
            </a:r>
            <a:r>
              <a:rPr lang="ko-KR" altLang="en-US" sz="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= value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형태로 주소에 덧붙여서 전송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방식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빠르지만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보안에 취약하고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전송되는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양이 제한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post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방식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눈에 보이지 않는 파일에 기록하여 전송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방식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비교적 느리지만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보안에 강하고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전송되는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양의 제한이 없음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[form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 내에서 사용되는 속성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autofocus      </a:t>
            </a:r>
            <a:r>
              <a:rPr lang="en-US" altLang="ko-KR" sz="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로드 시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해당 요소에 커서가 위치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페이지 내에서 하나의 요소에만 사용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placeholder   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요소에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입력되어야 할 값에 대한 힌트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제공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힌트는 필드에 값을 입력하면 사라짐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autocomplete </a:t>
            </a:r>
            <a:r>
              <a:rPr lang="en-US" altLang="ko-KR" sz="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요소에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입력된 정보를 저장할지 안 할지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값으로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혹은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입력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required       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입력되어야 할 필수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요소로 지정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    </a:t>
            </a:r>
            <a:r>
              <a:rPr lang="en-US" altLang="ko-KR" sz="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필드에 값이 없으면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submit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되지 않음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5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415635" y="104581"/>
            <a:ext cx="79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5.1 form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 내에서 사용되는 태그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15635" y="962223"/>
            <a:ext cx="6312336" cy="522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[input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태그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사용자로부터 입력 받을 수 있는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필드를 정의할 때 사용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태그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값을 달리함으로써 여러 가지 모양을 가짐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속성 값은 태그의 이름을 명시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(get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전송 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 사용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[label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태그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(UI)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요소의 라벨을 정의할 때 사용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태그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라벨을 클릭하면 연결된 요소로 바로 이동 되어 사용자의 편의성을 높임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속성 값을 요소의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값과 동일하게 지정하여 다른 요소와 결합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label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내부에 요소가 있으면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속성을 사용하지 않아도 결합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[select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옵션 메뉴를 제공하는 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드롭다운 리스트를 정의할 때 사용</a:t>
            </a:r>
            <a:r>
              <a:rPr lang="ko-KR" altLang="en-US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r>
              <a:rPr lang="en-US" altLang="ko-KR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endParaRPr lang="en-US" altLang="ko-KR" sz="1200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사용하여 드롭다운 리스트의 각각의 옵션을 정의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값으로 드롭다운 리스트에서 한번에 보일 옵션의 개수를 정의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multiple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속성을 사용하면 여러 개의 옵션 선택 가능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[textarea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 줄의 텍스트를 입력할 수 있는 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입력 영역을 정의할 때 사용</a:t>
            </a:r>
            <a:r>
              <a:rPr lang="ko-KR" altLang="en-US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하는 태그</a:t>
            </a:r>
            <a:endParaRPr lang="en-US" altLang="ko-KR" sz="1200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rows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값으로 입력 영역의 크기를 결정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39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21365</TotalTime>
  <Words>2662</Words>
  <Application>Microsoft Office PowerPoint</Application>
  <PresentationFormat>와이드스크린</PresentationFormat>
  <Paragraphs>316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D2Coding</vt:lpstr>
      <vt:lpstr>나눔스퀘어 ExtraBold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박준현</cp:lastModifiedBy>
  <cp:revision>857</cp:revision>
  <dcterms:created xsi:type="dcterms:W3CDTF">2019-12-23T00:32:35Z</dcterms:created>
  <dcterms:modified xsi:type="dcterms:W3CDTF">2022-10-19T13:34:55Z</dcterms:modified>
</cp:coreProperties>
</file>